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77" autoAdjust="0"/>
    <p:restoredTop sz="94660"/>
  </p:normalViewPr>
  <p:slideViewPr>
    <p:cSldViewPr snapToGrid="0">
      <p:cViewPr varScale="1">
        <p:scale>
          <a:sx n="80" d="100"/>
          <a:sy n="80" d="100"/>
        </p:scale>
        <p:origin x="31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 Id="rId9"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B6FA346-686D-4308-8F95-95E15457D39D}"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3973475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6FA346-686D-4308-8F95-95E15457D39D}"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237677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6FA346-686D-4308-8F95-95E15457D39D}"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393967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B6FA346-686D-4308-8F95-95E15457D39D}"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1683879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B6FA346-686D-4308-8F95-95E15457D39D}" type="datetimeFigureOut">
              <a:rPr lang="fr-FR" smtClean="0"/>
              <a:t>22/11/2021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55536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B6FA346-686D-4308-8F95-95E15457D39D}" type="datetimeFigureOut">
              <a:rPr lang="fr-FR" smtClean="0"/>
              <a:t>22/11/2021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209943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B6FA346-686D-4308-8F95-95E15457D39D}" type="datetimeFigureOut">
              <a:rPr lang="fr-FR" smtClean="0"/>
              <a:t>22/11/2021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74749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6FA346-686D-4308-8F95-95E15457D39D}" type="datetimeFigureOut">
              <a:rPr lang="fr-FR" smtClean="0"/>
              <a:t>22/11/2021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86419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FA346-686D-4308-8F95-95E15457D39D}" type="datetimeFigureOut">
              <a:rPr lang="fr-FR" smtClean="0"/>
              <a:t>22/11/2021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422414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B6FA346-686D-4308-8F95-95E15457D39D}" type="datetimeFigureOut">
              <a:rPr lang="fr-FR" smtClean="0"/>
              <a:t>22/11/2021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409046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EB6FA346-686D-4308-8F95-95E15457D39D}" type="datetimeFigureOut">
              <a:rPr lang="fr-FR" smtClean="0"/>
              <a:t>22/11/2021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DE510FC-AA7D-4E3C-BB3E-A3A17FC9D701}" type="slidenum">
              <a:rPr lang="fr-FR" smtClean="0"/>
              <a:t>‹N°›</a:t>
            </a:fld>
            <a:endParaRPr lang="fr-FR"/>
          </a:p>
        </p:txBody>
      </p:sp>
    </p:spTree>
    <p:extLst>
      <p:ext uri="{BB962C8B-B14F-4D97-AF65-F5344CB8AC3E}">
        <p14:creationId xmlns:p14="http://schemas.microsoft.com/office/powerpoint/2010/main" val="242684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B6FA346-686D-4308-8F95-95E15457D39D}" type="datetimeFigureOut">
              <a:rPr lang="fr-FR" smtClean="0"/>
              <a:t>22/11/2021</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DE510FC-AA7D-4E3C-BB3E-A3A17FC9D701}" type="slidenum">
              <a:rPr lang="fr-FR" smtClean="0"/>
              <a:t>‹N°›</a:t>
            </a:fld>
            <a:endParaRPr lang="fr-FR"/>
          </a:p>
        </p:txBody>
      </p:sp>
    </p:spTree>
    <p:extLst>
      <p:ext uri="{BB962C8B-B14F-4D97-AF65-F5344CB8AC3E}">
        <p14:creationId xmlns:p14="http://schemas.microsoft.com/office/powerpoint/2010/main" val="1053760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03B5B10-50DF-487C-AC9D-201CE59DD7A6}"/>
              </a:ext>
            </a:extLst>
          </p:cNvPr>
          <p:cNvPicPr>
            <a:picLocks noChangeAspect="1"/>
          </p:cNvPicPr>
          <p:nvPr/>
        </p:nvPicPr>
        <p:blipFill>
          <a:blip r:embed="rId2"/>
          <a:stretch>
            <a:fillRect/>
          </a:stretch>
        </p:blipFill>
        <p:spPr>
          <a:xfrm>
            <a:off x="366267" y="4084308"/>
            <a:ext cx="5936969" cy="3716885"/>
          </a:xfrm>
          <a:prstGeom prst="rect">
            <a:avLst/>
          </a:prstGeom>
        </p:spPr>
      </p:pic>
      <p:sp>
        <p:nvSpPr>
          <p:cNvPr id="4" name="ZoneTexte 3">
            <a:extLst>
              <a:ext uri="{FF2B5EF4-FFF2-40B4-BE49-F238E27FC236}">
                <a16:creationId xmlns:a16="http://schemas.microsoft.com/office/drawing/2014/main" id="{56CF4057-B448-4159-AA8B-5A7876CF5D3D}"/>
              </a:ext>
            </a:extLst>
          </p:cNvPr>
          <p:cNvSpPr txBox="1"/>
          <p:nvPr/>
        </p:nvSpPr>
        <p:spPr>
          <a:xfrm rot="16200000">
            <a:off x="-828260" y="828260"/>
            <a:ext cx="1961324" cy="304804"/>
          </a:xfrm>
          <a:prstGeom prst="rect">
            <a:avLst/>
          </a:prstGeom>
          <a:solidFill>
            <a:srgbClr val="FFC000"/>
          </a:solidFill>
        </p:spPr>
        <p:txBody>
          <a:bodyPr wrap="square" rtlCol="0">
            <a:spAutoFit/>
          </a:bodyPr>
          <a:lstStyle/>
          <a:p>
            <a:r>
              <a:rPr lang="fr-FR" sz="1400" b="1" dirty="0">
                <a:solidFill>
                  <a:schemeClr val="bg1"/>
                </a:solidFill>
              </a:rPr>
              <a:t>Dessin opérationnel</a:t>
            </a:r>
          </a:p>
        </p:txBody>
      </p:sp>
      <p:sp>
        <p:nvSpPr>
          <p:cNvPr id="5" name="Rectangle 4">
            <a:extLst>
              <a:ext uri="{FF2B5EF4-FFF2-40B4-BE49-F238E27FC236}">
                <a16:creationId xmlns:a16="http://schemas.microsoft.com/office/drawing/2014/main" id="{8677635B-7E5B-4979-BEDA-B12B4F3B0943}"/>
              </a:ext>
            </a:extLst>
          </p:cNvPr>
          <p:cNvSpPr/>
          <p:nvPr/>
        </p:nvSpPr>
        <p:spPr>
          <a:xfrm>
            <a:off x="304805" y="267880"/>
            <a:ext cx="3429000" cy="3816429"/>
          </a:xfrm>
          <a:prstGeom prst="rect">
            <a:avLst/>
          </a:prstGeom>
        </p:spPr>
        <p:txBody>
          <a:bodyPr>
            <a:spAutoFit/>
          </a:bodyPr>
          <a:lstStyle/>
          <a:p>
            <a:pPr>
              <a:spcAft>
                <a:spcPts val="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dirty="0">
              <a:latin typeface="Calibri" panose="020F0502020204030204" pitchFamily="34" charset="0"/>
              <a:ea typeface="Calibri" panose="020F0502020204030204" pitchFamily="34" charset="0"/>
            </a:endParaRPr>
          </a:p>
          <a:p>
            <a:pPr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Le dessin opérationnel trouve son origine </a:t>
            </a:r>
            <a:r>
              <a:rPr lang="fr-FR" sz="1400" dirty="0">
                <a:latin typeface="Calibri" panose="020F0502020204030204" pitchFamily="34" charset="0"/>
                <a:ea typeface="Calibri" panose="020F0502020204030204" pitchFamily="34" charset="0"/>
              </a:rPr>
              <a:t> </a:t>
            </a:r>
            <a:r>
              <a:rPr lang="fr-FR" sz="1400" dirty="0">
                <a:latin typeface="Calibri" panose="020F0502020204030204" pitchFamily="34" charset="0"/>
                <a:ea typeface="Calibri" panose="020F0502020204030204" pitchFamily="34" charset="0"/>
                <a:cs typeface="Times New Roman" panose="02020603050405020304" pitchFamily="18" charset="0"/>
              </a:rPr>
              <a:t>à la Brigade des Sapeurs-Pompiers de Paris, son créateur R. DOSNE a longtemps porté seul cette compétence atypique dans notre métier. L’outil a fait ses preuves sur opération et s’invite dans les SDIS.</a:t>
            </a:r>
            <a:endParaRPr lang="fr-FR" sz="1400" dirty="0">
              <a:latin typeface="Calibri" panose="020F0502020204030204" pitchFamily="34" charset="0"/>
              <a:ea typeface="Calibri" panose="020F0502020204030204" pitchFamily="34" charset="0"/>
            </a:endParaRPr>
          </a:p>
          <a:p>
            <a:pPr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Les applications du croquis sont nombreuses et le </a:t>
            </a:r>
            <a:r>
              <a:rPr lang="fr-FR" sz="1400" b="1" dirty="0">
                <a:latin typeface="Calibri" panose="020F0502020204030204" pitchFamily="34" charset="0"/>
                <a:ea typeface="Calibri" panose="020F0502020204030204" pitchFamily="34" charset="0"/>
                <a:cs typeface="Times New Roman" panose="02020603050405020304" pitchFamily="18" charset="0"/>
              </a:rPr>
              <a:t>SDIS 49 </a:t>
            </a:r>
            <a:r>
              <a:rPr lang="fr-FR" sz="1400" dirty="0">
                <a:latin typeface="Calibri" panose="020F0502020204030204" pitchFamily="34" charset="0"/>
                <a:ea typeface="Calibri" panose="020F0502020204030204" pitchFamily="34" charset="0"/>
                <a:cs typeface="Times New Roman" panose="02020603050405020304" pitchFamily="18" charset="0"/>
              </a:rPr>
              <a:t>a choisi d’élargir et d’utiliser cet outil dans différents domaines : la prévention avec la </a:t>
            </a:r>
            <a:r>
              <a:rPr lang="fr-FR" sz="1400" b="1" dirty="0">
                <a:latin typeface="Calibri" panose="020F0502020204030204" pitchFamily="34" charset="0"/>
                <a:ea typeface="Calibri" panose="020F0502020204030204" pitchFamily="34" charset="0"/>
                <a:cs typeface="Times New Roman" panose="02020603050405020304" pitchFamily="18" charset="0"/>
              </a:rPr>
              <a:t>P</a:t>
            </a:r>
            <a:r>
              <a:rPr lang="fr-FR" sz="1400" dirty="0">
                <a:latin typeface="Calibri" panose="020F0502020204030204" pitchFamily="34" charset="0"/>
                <a:ea typeface="Calibri" panose="020F0502020204030204" pitchFamily="34" charset="0"/>
                <a:cs typeface="Times New Roman" panose="02020603050405020304" pitchFamily="18" charset="0"/>
              </a:rPr>
              <a:t>révention </a:t>
            </a:r>
            <a:r>
              <a:rPr lang="fr-FR" sz="1400" b="1" dirty="0">
                <a:latin typeface="Calibri" panose="020F0502020204030204" pitchFamily="34" charset="0"/>
                <a:ea typeface="Calibri" panose="020F0502020204030204" pitchFamily="34" charset="0"/>
                <a:cs typeface="Times New Roman" panose="02020603050405020304" pitchFamily="18" charset="0"/>
              </a:rPr>
              <a:t>A</a:t>
            </a:r>
            <a:r>
              <a:rPr lang="fr-FR" sz="1400" dirty="0">
                <a:latin typeface="Calibri" panose="020F0502020204030204" pitchFamily="34" charset="0"/>
                <a:ea typeface="Calibri" panose="020F0502020204030204" pitchFamily="34" charset="0"/>
                <a:cs typeface="Times New Roman" panose="02020603050405020304" pitchFamily="18" charset="0"/>
              </a:rPr>
              <a:t>ppliqué à l’</a:t>
            </a:r>
            <a:r>
              <a:rPr lang="fr-FR" sz="1400" b="1" dirty="0">
                <a:latin typeface="Calibri" panose="020F0502020204030204" pitchFamily="34" charset="0"/>
                <a:ea typeface="Calibri" panose="020F0502020204030204" pitchFamily="34" charset="0"/>
                <a:cs typeface="Times New Roman" panose="02020603050405020304" pitchFamily="18" charset="0"/>
              </a:rPr>
              <a:t>O</a:t>
            </a:r>
            <a:r>
              <a:rPr lang="fr-FR" sz="1400" dirty="0">
                <a:latin typeface="Calibri" panose="020F0502020204030204" pitchFamily="34" charset="0"/>
                <a:ea typeface="Calibri" panose="020F0502020204030204" pitchFamily="34" charset="0"/>
                <a:cs typeface="Times New Roman" panose="02020603050405020304" pitchFamily="18" charset="0"/>
              </a:rPr>
              <a:t>pération, la formation notamment des officiers renseignements, la prévision dans le cadre de l’élaboration des </a:t>
            </a:r>
            <a:r>
              <a:rPr lang="fr-FR" sz="1400" b="1" dirty="0">
                <a:latin typeface="Calibri" panose="020F0502020204030204" pitchFamily="34" charset="0"/>
                <a:ea typeface="Calibri" panose="020F0502020204030204" pitchFamily="34" charset="0"/>
                <a:cs typeface="Times New Roman" panose="02020603050405020304" pitchFamily="18" charset="0"/>
              </a:rPr>
              <a:t>P</a:t>
            </a:r>
            <a:r>
              <a:rPr lang="fr-FR" sz="1400" dirty="0">
                <a:latin typeface="Calibri" panose="020F0502020204030204" pitchFamily="34" charset="0"/>
                <a:ea typeface="Calibri" panose="020F0502020204030204" pitchFamily="34" charset="0"/>
                <a:cs typeface="Times New Roman" panose="02020603050405020304" pitchFamily="18" charset="0"/>
              </a:rPr>
              <a:t>lans d’</a:t>
            </a:r>
            <a:r>
              <a:rPr lang="fr-FR" sz="1400" b="1" dirty="0">
                <a:latin typeface="Calibri" panose="020F0502020204030204" pitchFamily="34" charset="0"/>
                <a:ea typeface="Calibri" panose="020F0502020204030204" pitchFamily="34" charset="0"/>
                <a:cs typeface="Times New Roman" panose="02020603050405020304" pitchFamily="18" charset="0"/>
              </a:rPr>
              <a:t>E</a:t>
            </a:r>
            <a:r>
              <a:rPr lang="fr-FR" sz="1400" dirty="0">
                <a:latin typeface="Calibri" panose="020F0502020204030204" pitchFamily="34" charset="0"/>
                <a:ea typeface="Calibri" panose="020F0502020204030204" pitchFamily="34" charset="0"/>
                <a:cs typeface="Times New Roman" panose="02020603050405020304" pitchFamily="18" charset="0"/>
              </a:rPr>
              <a:t>tablissements </a:t>
            </a:r>
            <a:r>
              <a:rPr lang="fr-FR" sz="1400" b="1" dirty="0">
                <a:latin typeface="Calibri" panose="020F0502020204030204" pitchFamily="34" charset="0"/>
                <a:ea typeface="Calibri" panose="020F0502020204030204" pitchFamily="34" charset="0"/>
                <a:cs typeface="Times New Roman" panose="02020603050405020304" pitchFamily="18" charset="0"/>
              </a:rPr>
              <a:t>R</a:t>
            </a:r>
            <a:r>
              <a:rPr lang="fr-FR" sz="1400" dirty="0">
                <a:latin typeface="Calibri" panose="020F0502020204030204" pitchFamily="34" charset="0"/>
                <a:ea typeface="Calibri" panose="020F0502020204030204" pitchFamily="34" charset="0"/>
                <a:cs typeface="Times New Roman" panose="02020603050405020304" pitchFamily="18" charset="0"/>
              </a:rPr>
              <a:t>épertoriés ou encore dans le domaine de l’opération lors de retour d’expérience</a:t>
            </a:r>
            <a:endParaRPr lang="fr-FR" sz="1400" dirty="0">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0150662F-2E38-4BFF-9550-B798D5F15E56}"/>
              </a:ext>
            </a:extLst>
          </p:cNvPr>
          <p:cNvSpPr/>
          <p:nvPr/>
        </p:nvSpPr>
        <p:spPr>
          <a:xfrm>
            <a:off x="3843130" y="406379"/>
            <a:ext cx="2819405" cy="3539430"/>
          </a:xfrm>
          <a:prstGeom prst="rect">
            <a:avLst/>
          </a:prstGeom>
        </p:spPr>
        <p:txBody>
          <a:bodyPr wrap="square">
            <a:spAutoFit/>
          </a:bodyPr>
          <a:lstStyle/>
          <a:p>
            <a:pPr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endParaRPr>
          </a:p>
          <a:p>
            <a:pPr indent="449580"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Dans le </a:t>
            </a:r>
            <a:r>
              <a:rPr lang="fr-FR" sz="1400" b="1" dirty="0">
                <a:highlight>
                  <a:srgbClr val="FF0000"/>
                </a:highlight>
                <a:latin typeface="Calibri" panose="020F0502020204030204" pitchFamily="34" charset="0"/>
                <a:ea typeface="Calibri" panose="020F0502020204030204" pitchFamily="34" charset="0"/>
                <a:cs typeface="Times New Roman" panose="02020603050405020304" pitchFamily="18" charset="0"/>
              </a:rPr>
              <a:t>secteur opérationnel</a:t>
            </a:r>
            <a:r>
              <a:rPr lang="fr-FR" sz="1400" dirty="0">
                <a:latin typeface="Calibri" panose="020F0502020204030204" pitchFamily="34" charset="0"/>
                <a:ea typeface="Calibri" panose="020F0502020204030204" pitchFamily="34" charset="0"/>
                <a:cs typeface="Times New Roman" panose="02020603050405020304" pitchFamily="18" charset="0"/>
              </a:rPr>
              <a:t>, les officiers renseignement ont une formation de 2 heures aux fondamentaux pour créer une situation tactique </a:t>
            </a:r>
            <a:r>
              <a:rPr lang="fr-FR" sz="1400" b="1" dirty="0">
                <a:latin typeface="Calibri" panose="020F0502020204030204" pitchFamily="34" charset="0"/>
                <a:ea typeface="Calibri" panose="020F0502020204030204" pitchFamily="34" charset="0"/>
                <a:cs typeface="Times New Roman" panose="02020603050405020304" pitchFamily="18" charset="0"/>
              </a:rPr>
              <a:t>SITAC</a:t>
            </a:r>
            <a:r>
              <a:rPr lang="fr-FR" sz="1400" dirty="0">
                <a:latin typeface="Calibri" panose="020F0502020204030204" pitchFamily="34" charset="0"/>
                <a:ea typeface="Calibri" panose="020F0502020204030204" pitchFamily="34" charset="0"/>
                <a:cs typeface="Times New Roman" panose="02020603050405020304" pitchFamily="18" charset="0"/>
              </a:rPr>
              <a:t>. L’objectif est de réaliser des volumes simples pour que le Commandant des Opérations de secours </a:t>
            </a:r>
            <a:r>
              <a:rPr lang="fr-FR" sz="1400" b="1" dirty="0">
                <a:latin typeface="Calibri" panose="020F0502020204030204" pitchFamily="34" charset="0"/>
                <a:ea typeface="Calibri" panose="020F0502020204030204" pitchFamily="34" charset="0"/>
                <a:cs typeface="Times New Roman" panose="02020603050405020304" pitchFamily="18" charset="0"/>
              </a:rPr>
              <a:t>COS</a:t>
            </a:r>
            <a:r>
              <a:rPr lang="fr-FR" sz="1400" dirty="0">
                <a:latin typeface="Calibri" panose="020F0502020204030204" pitchFamily="34" charset="0"/>
                <a:ea typeface="Calibri" panose="020F0502020204030204" pitchFamily="34" charset="0"/>
                <a:cs typeface="Times New Roman" panose="02020603050405020304" pitchFamily="18" charset="0"/>
              </a:rPr>
              <a:t> puisse rapidement appréhender les enjeux, ses priorités et ses idées de manœuvres. L’officier de renseignement doit être en capacité d’expliquer la SITAC lors des points de situations aux chefs de secteurs, mais aussi aux services extérieurs.</a:t>
            </a:r>
            <a:endParaRPr lang="fr-FR" sz="1400" dirty="0">
              <a:effectLst/>
              <a:latin typeface="Calibri" panose="020F0502020204030204" pitchFamily="34" charset="0"/>
              <a:ea typeface="Calibri" panose="020F0502020204030204" pitchFamily="34" charset="0"/>
            </a:endParaRPr>
          </a:p>
        </p:txBody>
      </p:sp>
      <p:cxnSp>
        <p:nvCxnSpPr>
          <p:cNvPr id="10" name="Connecteur droit 9">
            <a:extLst>
              <a:ext uri="{FF2B5EF4-FFF2-40B4-BE49-F238E27FC236}">
                <a16:creationId xmlns:a16="http://schemas.microsoft.com/office/drawing/2014/main" id="{5384DE7C-A4B3-4DC7-B8D7-6E05A024E1DE}"/>
              </a:ext>
            </a:extLst>
          </p:cNvPr>
          <p:cNvCxnSpPr/>
          <p:nvPr/>
        </p:nvCxnSpPr>
        <p:spPr>
          <a:xfrm>
            <a:off x="3733805" y="406379"/>
            <a:ext cx="0" cy="3677930"/>
          </a:xfrm>
          <a:prstGeom prst="line">
            <a:avLst/>
          </a:prstGeom>
        </p:spPr>
        <p:style>
          <a:lnRef idx="1">
            <a:schemeClr val="dk1"/>
          </a:lnRef>
          <a:fillRef idx="0">
            <a:schemeClr val="dk1"/>
          </a:fillRef>
          <a:effectRef idx="0">
            <a:schemeClr val="dk1"/>
          </a:effectRef>
          <a:fontRef idx="minor">
            <a:schemeClr val="tx1"/>
          </a:fontRef>
        </p:style>
      </p:cxnSp>
      <p:sp>
        <p:nvSpPr>
          <p:cNvPr id="13" name="ZoneTexte 12">
            <a:extLst>
              <a:ext uri="{FF2B5EF4-FFF2-40B4-BE49-F238E27FC236}">
                <a16:creationId xmlns:a16="http://schemas.microsoft.com/office/drawing/2014/main" id="{DA846AB1-F6C8-4020-8B52-A9DC8C7EE8E2}"/>
              </a:ext>
            </a:extLst>
          </p:cNvPr>
          <p:cNvSpPr txBox="1"/>
          <p:nvPr/>
        </p:nvSpPr>
        <p:spPr>
          <a:xfrm>
            <a:off x="3621249" y="6782682"/>
            <a:ext cx="3037968" cy="3108543"/>
          </a:xfrm>
          <a:prstGeom prst="rect">
            <a:avLst/>
          </a:prstGeom>
          <a:solidFill>
            <a:schemeClr val="accent1">
              <a:lumMod val="60000"/>
              <a:lumOff val="40000"/>
            </a:schemeClr>
          </a:solidFill>
        </p:spPr>
        <p:txBody>
          <a:bodyPr wrap="square" rtlCol="0">
            <a:spAutoFit/>
          </a:bodyPr>
          <a:lstStyle/>
          <a:p>
            <a:r>
              <a:rPr lang="fr-FR" sz="1400" b="1" u="sng" dirty="0">
                <a:solidFill>
                  <a:schemeClr val="bg1"/>
                </a:solidFill>
              </a:rPr>
              <a:t>Principe d’élaboration</a:t>
            </a:r>
          </a:p>
          <a:p>
            <a:pPr algn="ctr"/>
            <a:endParaRPr lang="fr-FR" sz="1400" dirty="0">
              <a:solidFill>
                <a:schemeClr val="bg1"/>
              </a:solidFill>
            </a:endParaRPr>
          </a:p>
          <a:p>
            <a:pPr marL="228600" indent="-228600">
              <a:buFont typeface="+mj-lt"/>
              <a:buAutoNum type="arabicPeriod"/>
            </a:pPr>
            <a:r>
              <a:rPr lang="fr-FR" sz="1400" dirty="0">
                <a:solidFill>
                  <a:schemeClr val="bg1"/>
                </a:solidFill>
              </a:rPr>
              <a:t>Réaliser le volume du bâtiment et des tiers</a:t>
            </a:r>
          </a:p>
          <a:p>
            <a:pPr marL="228600" indent="-228600">
              <a:buFont typeface="+mj-lt"/>
              <a:buAutoNum type="arabicPeriod"/>
            </a:pPr>
            <a:r>
              <a:rPr lang="fr-FR" sz="1400" dirty="0">
                <a:solidFill>
                  <a:schemeClr val="bg1"/>
                </a:solidFill>
              </a:rPr>
              <a:t>Insérer les cheminements (escaliers, sorties, circulations…)</a:t>
            </a:r>
          </a:p>
          <a:p>
            <a:pPr marL="228600" indent="-228600">
              <a:buFont typeface="+mj-lt"/>
              <a:buAutoNum type="arabicPeriod"/>
            </a:pPr>
            <a:r>
              <a:rPr lang="fr-FR" sz="1400" dirty="0">
                <a:solidFill>
                  <a:schemeClr val="bg1"/>
                </a:solidFill>
              </a:rPr>
              <a:t>Préciser les accès des engins et des secours.</a:t>
            </a:r>
          </a:p>
          <a:p>
            <a:pPr marL="228600" indent="-228600">
              <a:buFont typeface="+mj-lt"/>
              <a:buAutoNum type="arabicPeriod"/>
            </a:pPr>
            <a:r>
              <a:rPr lang="fr-FR" sz="1400" dirty="0">
                <a:solidFill>
                  <a:schemeClr val="bg1"/>
                </a:solidFill>
              </a:rPr>
              <a:t>Positionner le sinistre et ses vecteurs de propagations éventuelles</a:t>
            </a:r>
          </a:p>
          <a:p>
            <a:pPr marL="228600" indent="-228600">
              <a:buFont typeface="+mj-lt"/>
              <a:buAutoNum type="arabicPeriod"/>
            </a:pPr>
            <a:r>
              <a:rPr lang="fr-FR" sz="1400" dirty="0">
                <a:solidFill>
                  <a:schemeClr val="bg1"/>
                </a:solidFill>
              </a:rPr>
              <a:t>Identifier les points de vigilances utile à l’officier sécurité </a:t>
            </a:r>
          </a:p>
          <a:p>
            <a:pPr marL="228600" indent="-228600">
              <a:buFont typeface="+mj-lt"/>
              <a:buAutoNum type="arabicPeriod"/>
            </a:pPr>
            <a:r>
              <a:rPr lang="fr-FR" sz="1400" dirty="0">
                <a:solidFill>
                  <a:schemeClr val="bg1"/>
                </a:solidFill>
              </a:rPr>
              <a:t>Rester  claire et concis</a:t>
            </a:r>
          </a:p>
        </p:txBody>
      </p:sp>
      <p:sp>
        <p:nvSpPr>
          <p:cNvPr id="14" name="Rectangle 13">
            <a:extLst>
              <a:ext uri="{FF2B5EF4-FFF2-40B4-BE49-F238E27FC236}">
                <a16:creationId xmlns:a16="http://schemas.microsoft.com/office/drawing/2014/main" id="{5DC66308-4AC2-428D-8919-61314DFB74E8}"/>
              </a:ext>
            </a:extLst>
          </p:cNvPr>
          <p:cNvSpPr/>
          <p:nvPr/>
        </p:nvSpPr>
        <p:spPr>
          <a:xfrm>
            <a:off x="277691" y="122471"/>
            <a:ext cx="6381526" cy="369332"/>
          </a:xfrm>
          <a:prstGeom prst="rect">
            <a:avLst/>
          </a:prstGeom>
        </p:spPr>
        <p:txBody>
          <a:bodyPr wrap="square">
            <a:spAutoFit/>
          </a:bodyPr>
          <a:lstStyle/>
          <a:p>
            <a:pPr>
              <a:spcAft>
                <a:spcPts val="0"/>
              </a:spcAft>
            </a:pPr>
            <a:r>
              <a:rPr lang="fr-FR" b="1" u="sng" dirty="0">
                <a:latin typeface="Calibri" panose="020F0502020204030204" pitchFamily="34" charset="0"/>
                <a:ea typeface="Calibri" panose="020F0502020204030204" pitchFamily="34" charset="0"/>
                <a:cs typeface="Times New Roman" panose="02020603050405020304" pitchFamily="18" charset="0"/>
              </a:rPr>
              <a:t>Le croquis opérationnel et ses applications dans le SDIS.49</a:t>
            </a:r>
            <a:endParaRPr lang="fr-FR" b="1" dirty="0">
              <a:latin typeface="Calibri" panose="020F0502020204030204" pitchFamily="34" charset="0"/>
              <a:ea typeface="Calibri" panose="020F0502020204030204" pitchFamily="34" charset="0"/>
            </a:endParaRPr>
          </a:p>
        </p:txBody>
      </p:sp>
      <p:sp>
        <p:nvSpPr>
          <p:cNvPr id="15" name="ZoneTexte 14">
            <a:extLst>
              <a:ext uri="{FF2B5EF4-FFF2-40B4-BE49-F238E27FC236}">
                <a16:creationId xmlns:a16="http://schemas.microsoft.com/office/drawing/2014/main" id="{884AF8C5-D849-4A36-9F53-083EC2790C70}"/>
              </a:ext>
            </a:extLst>
          </p:cNvPr>
          <p:cNvSpPr txBox="1"/>
          <p:nvPr/>
        </p:nvSpPr>
        <p:spPr>
          <a:xfrm>
            <a:off x="366267" y="7414760"/>
            <a:ext cx="2840712" cy="2031325"/>
          </a:xfrm>
          <a:prstGeom prst="rect">
            <a:avLst/>
          </a:prstGeom>
          <a:solidFill>
            <a:srgbClr val="FF0000"/>
          </a:solidFill>
        </p:spPr>
        <p:txBody>
          <a:bodyPr wrap="square" rtlCol="0">
            <a:spAutoFit/>
          </a:bodyPr>
          <a:lstStyle/>
          <a:p>
            <a:r>
              <a:rPr lang="fr-FR" sz="1400" b="1" u="sng" dirty="0"/>
              <a:t>Intervention</a:t>
            </a:r>
          </a:p>
          <a:p>
            <a:pPr algn="ctr"/>
            <a:endParaRPr lang="fr-FR" sz="1400" dirty="0"/>
          </a:p>
          <a:p>
            <a:pPr marL="171450" indent="-171450" algn="just">
              <a:buFont typeface="Arial" panose="020B0604020202020204" pitchFamily="34" charset="0"/>
              <a:buChar char="•"/>
            </a:pPr>
            <a:r>
              <a:rPr lang="fr-FR" sz="1400" dirty="0"/>
              <a:t>Renseigner une SITAC au moyen de la charte GDO commandement</a:t>
            </a:r>
          </a:p>
          <a:p>
            <a:pPr marL="171450" indent="-171450" algn="just">
              <a:buFont typeface="Arial" panose="020B0604020202020204" pitchFamily="34" charset="0"/>
              <a:buChar char="•"/>
            </a:pPr>
            <a:r>
              <a:rPr lang="fr-FR" sz="1400" dirty="0"/>
              <a:t>Echanger lors des points de situation avec les chefs de secteurs.</a:t>
            </a:r>
          </a:p>
          <a:p>
            <a:pPr marL="171450" indent="-171450" algn="just">
              <a:buFont typeface="Arial" panose="020B0604020202020204" pitchFamily="34" charset="0"/>
              <a:buChar char="•"/>
            </a:pPr>
            <a:r>
              <a:rPr lang="fr-FR" sz="1400" dirty="0"/>
              <a:t>Communiquer avec les services concourants</a:t>
            </a:r>
          </a:p>
        </p:txBody>
      </p:sp>
    </p:spTree>
    <p:extLst>
      <p:ext uri="{BB962C8B-B14F-4D97-AF65-F5344CB8AC3E}">
        <p14:creationId xmlns:p14="http://schemas.microsoft.com/office/powerpoint/2010/main" val="334525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0A04E1-045C-40C0-91AC-C570F4972499}"/>
              </a:ext>
            </a:extLst>
          </p:cNvPr>
          <p:cNvSpPr/>
          <p:nvPr/>
        </p:nvSpPr>
        <p:spPr>
          <a:xfrm>
            <a:off x="3172239" y="3378172"/>
            <a:ext cx="3429000" cy="2677656"/>
          </a:xfrm>
          <a:prstGeom prst="rect">
            <a:avLst/>
          </a:prstGeom>
        </p:spPr>
        <p:txBody>
          <a:bodyPr>
            <a:spAutoFit/>
          </a:bodyPr>
          <a:lstStyle/>
          <a:p>
            <a:pPr indent="449580"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Le risque bâtimentaire est complexe et ses concepts nombreux. Pour cette raison des thèmes </a:t>
            </a:r>
            <a:r>
              <a:rPr lang="fr-FR" sz="1400" b="1" dirty="0">
                <a:latin typeface="Calibri" panose="020F0502020204030204" pitchFamily="34" charset="0"/>
                <a:ea typeface="Calibri" panose="020F0502020204030204" pitchFamily="34" charset="0"/>
                <a:cs typeface="Times New Roman" panose="02020603050405020304" pitchFamily="18" charset="0"/>
              </a:rPr>
              <a:t>PAO</a:t>
            </a:r>
            <a:r>
              <a:rPr lang="fr-FR" sz="1400" dirty="0">
                <a:latin typeface="Calibri" panose="020F0502020204030204" pitchFamily="34" charset="0"/>
                <a:ea typeface="Calibri" panose="020F0502020204030204" pitchFamily="34" charset="0"/>
                <a:cs typeface="Times New Roman" panose="02020603050405020304" pitchFamily="18" charset="0"/>
              </a:rPr>
              <a:t> à partir de cas concrets sont proposés. L’objectif est d’analyser le bâtiment à partir de sa volumétrie et d’utiliser les moyens adaptés aux grands principes de la prévention. Les illustrations du GDO servent de base à ces cas concrets pour apporter du sens à l’action des sapeurs-pompiers et une transversalité avec la formation.</a:t>
            </a:r>
            <a:endParaRPr lang="fr-FR" sz="1400" dirty="0">
              <a:latin typeface="Calibri" panose="020F0502020204030204" pitchFamily="34" charset="0"/>
              <a:ea typeface="Calibri" panose="020F0502020204030204" pitchFamily="34" charset="0"/>
            </a:endParaRPr>
          </a:p>
          <a:p>
            <a:pPr indent="449580"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a:t>
            </a:r>
            <a:endParaRPr lang="fr-FR" sz="1400" dirty="0">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56813C43-E0D4-4D09-B4E8-4631D4231B43}"/>
              </a:ext>
            </a:extLst>
          </p:cNvPr>
          <p:cNvSpPr/>
          <p:nvPr/>
        </p:nvSpPr>
        <p:spPr>
          <a:xfrm>
            <a:off x="477078" y="90169"/>
            <a:ext cx="2319135" cy="2031325"/>
          </a:xfrm>
          <a:prstGeom prst="rect">
            <a:avLst/>
          </a:prstGeom>
        </p:spPr>
        <p:txBody>
          <a:bodyPr wrap="square">
            <a:spAutoFit/>
          </a:bodyPr>
          <a:lstStyle/>
          <a:p>
            <a:r>
              <a:rPr lang="fr-FR" sz="1400" dirty="0">
                <a:latin typeface="Calibri" panose="020F0502020204030204" pitchFamily="34" charset="0"/>
                <a:ea typeface="Calibri" panose="020F0502020204030204" pitchFamily="34" charset="0"/>
                <a:cs typeface="Times New Roman" panose="02020603050405020304" pitchFamily="18" charset="0"/>
              </a:rPr>
              <a:t>Dans cadre du </a:t>
            </a:r>
            <a:r>
              <a:rPr lang="fr-FR" sz="1400" b="1" dirty="0">
                <a:latin typeface="Calibri" panose="020F0502020204030204" pitchFamily="34" charset="0"/>
                <a:ea typeface="Calibri" panose="020F0502020204030204" pitchFamily="34" charset="0"/>
                <a:cs typeface="Times New Roman" panose="02020603050405020304" pitchFamily="18" charset="0"/>
              </a:rPr>
              <a:t>retour d’expérienc</a:t>
            </a:r>
            <a:r>
              <a:rPr lang="fr-FR" sz="1400" dirty="0">
                <a:latin typeface="Calibri" panose="020F0502020204030204" pitchFamily="34" charset="0"/>
                <a:ea typeface="Calibri" panose="020F0502020204030204" pitchFamily="34" charset="0"/>
                <a:cs typeface="Times New Roman" panose="02020603050405020304" pitchFamily="18" charset="0"/>
              </a:rPr>
              <a:t>e et des rapports réalisés par les investigateurs le croquis trouve une place privilégiée. </a:t>
            </a:r>
          </a:p>
          <a:p>
            <a:r>
              <a:rPr lang="fr-FR" sz="1400" dirty="0">
                <a:latin typeface="Calibri" panose="020F0502020204030204" pitchFamily="34" charset="0"/>
                <a:ea typeface="Calibri" panose="020F0502020204030204" pitchFamily="34" charset="0"/>
                <a:cs typeface="Times New Roman" panose="02020603050405020304" pitchFamily="18" charset="0"/>
              </a:rPr>
              <a:t>Il permet une meilleure analyse, compréhension du sinistre et des actions menées.</a:t>
            </a:r>
            <a:endParaRPr lang="fr-FR" sz="1400" dirty="0"/>
          </a:p>
        </p:txBody>
      </p:sp>
      <p:pic>
        <p:nvPicPr>
          <p:cNvPr id="7" name="Image 6">
            <a:extLst>
              <a:ext uri="{FF2B5EF4-FFF2-40B4-BE49-F238E27FC236}">
                <a16:creationId xmlns:a16="http://schemas.microsoft.com/office/drawing/2014/main" id="{01AE0CFD-C784-4323-9D0C-078894836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965" y="76091"/>
            <a:ext cx="3942522" cy="3051239"/>
          </a:xfrm>
          <a:prstGeom prst="rect">
            <a:avLst/>
          </a:prstGeom>
          <a:ln>
            <a:solidFill>
              <a:srgbClr val="FC634A"/>
            </a:solidFill>
          </a:ln>
        </p:spPr>
      </p:pic>
      <p:sp>
        <p:nvSpPr>
          <p:cNvPr id="8" name="ZoneTexte 7">
            <a:extLst>
              <a:ext uri="{FF2B5EF4-FFF2-40B4-BE49-F238E27FC236}">
                <a16:creationId xmlns:a16="http://schemas.microsoft.com/office/drawing/2014/main" id="{2CAC54B8-6AE2-4A9B-B20C-3F92DF55705A}"/>
              </a:ext>
            </a:extLst>
          </p:cNvPr>
          <p:cNvSpPr txBox="1"/>
          <p:nvPr/>
        </p:nvSpPr>
        <p:spPr>
          <a:xfrm>
            <a:off x="258420" y="2212166"/>
            <a:ext cx="2623930" cy="2246769"/>
          </a:xfrm>
          <a:prstGeom prst="rect">
            <a:avLst/>
          </a:prstGeom>
          <a:solidFill>
            <a:srgbClr val="FC634A"/>
          </a:solidFill>
        </p:spPr>
        <p:txBody>
          <a:bodyPr wrap="square" rtlCol="0">
            <a:spAutoFit/>
          </a:bodyPr>
          <a:lstStyle/>
          <a:p>
            <a:r>
              <a:rPr lang="fr-FR" sz="1400" b="1" u="sng" dirty="0"/>
              <a:t>RETEX</a:t>
            </a:r>
            <a:endParaRPr lang="fr-FR" sz="1400" b="1" dirty="0"/>
          </a:p>
          <a:p>
            <a:pPr marL="171450" indent="-171450" algn="just">
              <a:buFont typeface="Arial" panose="020B0604020202020204" pitchFamily="34" charset="0"/>
              <a:buChar char="•"/>
            </a:pPr>
            <a:r>
              <a:rPr lang="fr-FR" sz="1400" dirty="0"/>
              <a:t>Appréhender la volumétrie du bâtiment</a:t>
            </a:r>
          </a:p>
          <a:p>
            <a:pPr marL="171450" indent="-171450" algn="just">
              <a:buFont typeface="Arial" panose="020B0604020202020204" pitchFamily="34" charset="0"/>
              <a:buChar char="•"/>
            </a:pPr>
            <a:r>
              <a:rPr lang="fr-FR" sz="1400" dirty="0"/>
              <a:t>Présenter la  marche des flammes,</a:t>
            </a:r>
          </a:p>
          <a:p>
            <a:pPr marL="171450" indent="-171450" algn="just">
              <a:buFont typeface="Arial" panose="020B0604020202020204" pitchFamily="34" charset="0"/>
              <a:buChar char="•"/>
            </a:pPr>
            <a:r>
              <a:rPr lang="fr-FR" sz="1400" dirty="0"/>
              <a:t>Rappeler des éléments opérationnels en relation avec GDO GTO ou des bonnes pratiques.</a:t>
            </a:r>
          </a:p>
          <a:p>
            <a:pPr marL="171450" indent="-171450" algn="just">
              <a:buFont typeface="Arial" panose="020B0604020202020204" pitchFamily="34" charset="0"/>
              <a:buChar char="•"/>
            </a:pPr>
            <a:r>
              <a:rPr lang="fr-FR" sz="1400" dirty="0"/>
              <a:t>Informer massivement</a:t>
            </a:r>
          </a:p>
        </p:txBody>
      </p:sp>
      <p:sp>
        <p:nvSpPr>
          <p:cNvPr id="9" name="ZoneTexte 8">
            <a:extLst>
              <a:ext uri="{FF2B5EF4-FFF2-40B4-BE49-F238E27FC236}">
                <a16:creationId xmlns:a16="http://schemas.microsoft.com/office/drawing/2014/main" id="{2220E0A6-7DDF-4CC7-9DDC-F1E0FBEA1485}"/>
              </a:ext>
            </a:extLst>
          </p:cNvPr>
          <p:cNvSpPr txBox="1"/>
          <p:nvPr/>
        </p:nvSpPr>
        <p:spPr>
          <a:xfrm rot="16200000">
            <a:off x="-828260" y="828260"/>
            <a:ext cx="1961324" cy="304804"/>
          </a:xfrm>
          <a:prstGeom prst="rect">
            <a:avLst/>
          </a:prstGeom>
          <a:solidFill>
            <a:srgbClr val="FFC000"/>
          </a:solidFill>
        </p:spPr>
        <p:txBody>
          <a:bodyPr wrap="square" rtlCol="0">
            <a:spAutoFit/>
          </a:bodyPr>
          <a:lstStyle/>
          <a:p>
            <a:r>
              <a:rPr lang="fr-FR" sz="1400" b="1" dirty="0">
                <a:solidFill>
                  <a:schemeClr val="bg1"/>
                </a:solidFill>
              </a:rPr>
              <a:t>Dessin opérationnel</a:t>
            </a:r>
          </a:p>
        </p:txBody>
      </p:sp>
      <p:pic>
        <p:nvPicPr>
          <p:cNvPr id="10" name="Image 9">
            <a:extLst>
              <a:ext uri="{FF2B5EF4-FFF2-40B4-BE49-F238E27FC236}">
                <a16:creationId xmlns:a16="http://schemas.microsoft.com/office/drawing/2014/main" id="{F3F6CFE9-2D3C-4427-8745-8D50CC1C5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7" y="6306670"/>
            <a:ext cx="6244260" cy="3493293"/>
          </a:xfrm>
          <a:prstGeom prst="rect">
            <a:avLst/>
          </a:prstGeom>
          <a:ln>
            <a:solidFill>
              <a:srgbClr val="FFC000"/>
            </a:solidFill>
          </a:ln>
        </p:spPr>
      </p:pic>
      <p:sp>
        <p:nvSpPr>
          <p:cNvPr id="11" name="ZoneTexte 10">
            <a:extLst>
              <a:ext uri="{FF2B5EF4-FFF2-40B4-BE49-F238E27FC236}">
                <a16:creationId xmlns:a16="http://schemas.microsoft.com/office/drawing/2014/main" id="{373F9CFB-4A66-4B16-93A3-36612E2C82D4}"/>
              </a:ext>
            </a:extLst>
          </p:cNvPr>
          <p:cNvSpPr txBox="1"/>
          <p:nvPr/>
        </p:nvSpPr>
        <p:spPr>
          <a:xfrm>
            <a:off x="304805" y="4683310"/>
            <a:ext cx="2611508" cy="2031325"/>
          </a:xfrm>
          <a:prstGeom prst="rect">
            <a:avLst/>
          </a:prstGeom>
          <a:solidFill>
            <a:srgbClr val="FFC000"/>
          </a:solidFill>
        </p:spPr>
        <p:txBody>
          <a:bodyPr wrap="square" rtlCol="0">
            <a:spAutoFit/>
          </a:bodyPr>
          <a:lstStyle/>
          <a:p>
            <a:r>
              <a:rPr lang="fr-FR" sz="1400" b="1" u="sng" dirty="0"/>
              <a:t>PAO /Formation</a:t>
            </a:r>
            <a:endParaRPr lang="fr-FR" sz="1400" b="1" dirty="0"/>
          </a:p>
          <a:p>
            <a:pPr marL="171450" indent="-171450" algn="just">
              <a:buFont typeface="Arial" panose="020B0604020202020204" pitchFamily="34" charset="0"/>
              <a:buChar char="•"/>
            </a:pPr>
            <a:r>
              <a:rPr lang="fr-FR" sz="1400" dirty="0"/>
              <a:t>Créer une mise en situation professionnelle.</a:t>
            </a:r>
          </a:p>
          <a:p>
            <a:pPr marL="171450" indent="-171450" algn="just">
              <a:buFont typeface="Arial" panose="020B0604020202020204" pitchFamily="34" charset="0"/>
              <a:buChar char="•"/>
            </a:pPr>
            <a:r>
              <a:rPr lang="fr-FR" sz="1400" dirty="0"/>
              <a:t>Analyser les réactions opérationnelles.</a:t>
            </a:r>
          </a:p>
          <a:p>
            <a:pPr marL="171450" indent="-171450" algn="just">
              <a:buFont typeface="Arial" panose="020B0604020202020204" pitchFamily="34" charset="0"/>
              <a:buChar char="•"/>
            </a:pPr>
            <a:r>
              <a:rPr lang="fr-FR" sz="1400" dirty="0"/>
              <a:t>Acculturer les fondamentaux de la prévention et les moyens de secours à dispositions des pompiers.</a:t>
            </a:r>
          </a:p>
        </p:txBody>
      </p:sp>
      <p:cxnSp>
        <p:nvCxnSpPr>
          <p:cNvPr id="12" name="Connecteur droit 11">
            <a:extLst>
              <a:ext uri="{FF2B5EF4-FFF2-40B4-BE49-F238E27FC236}">
                <a16:creationId xmlns:a16="http://schemas.microsoft.com/office/drawing/2014/main" id="{6F7281EC-9B66-4249-80F0-4085106EB7E6}"/>
              </a:ext>
            </a:extLst>
          </p:cNvPr>
          <p:cNvCxnSpPr>
            <a:cxnSpLocks/>
          </p:cNvCxnSpPr>
          <p:nvPr/>
        </p:nvCxnSpPr>
        <p:spPr>
          <a:xfrm>
            <a:off x="3168931" y="3282100"/>
            <a:ext cx="3308" cy="256210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7434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7DFB91C-8187-4E20-B4A9-980AE4DAD82A}"/>
              </a:ext>
            </a:extLst>
          </p:cNvPr>
          <p:cNvPicPr>
            <a:picLocks noChangeAspect="1"/>
          </p:cNvPicPr>
          <p:nvPr/>
        </p:nvPicPr>
        <p:blipFill rotWithShape="1">
          <a:blip r:embed="rId2">
            <a:extLst>
              <a:ext uri="{28A0092B-C50C-407E-A947-70E740481C1C}">
                <a14:useLocalDpi xmlns:a14="http://schemas.microsoft.com/office/drawing/2010/main" val="0"/>
              </a:ext>
            </a:extLst>
          </a:blip>
          <a:srcRect l="25397" t="8230" r="20562"/>
          <a:stretch/>
        </p:blipFill>
        <p:spPr>
          <a:xfrm>
            <a:off x="3348866" y="69193"/>
            <a:ext cx="3330033" cy="4112478"/>
          </a:xfrm>
          <a:prstGeom prst="rect">
            <a:avLst/>
          </a:prstGeom>
        </p:spPr>
      </p:pic>
      <p:sp>
        <p:nvSpPr>
          <p:cNvPr id="9" name="ZoneTexte 8">
            <a:extLst>
              <a:ext uri="{FF2B5EF4-FFF2-40B4-BE49-F238E27FC236}">
                <a16:creationId xmlns:a16="http://schemas.microsoft.com/office/drawing/2014/main" id="{2220E0A6-7DDF-4CC7-9DDC-F1E0FBEA1485}"/>
              </a:ext>
            </a:extLst>
          </p:cNvPr>
          <p:cNvSpPr txBox="1"/>
          <p:nvPr/>
        </p:nvSpPr>
        <p:spPr>
          <a:xfrm rot="16200000">
            <a:off x="-828260" y="828260"/>
            <a:ext cx="1961324" cy="304804"/>
          </a:xfrm>
          <a:prstGeom prst="rect">
            <a:avLst/>
          </a:prstGeom>
          <a:solidFill>
            <a:srgbClr val="FFC000"/>
          </a:solidFill>
        </p:spPr>
        <p:txBody>
          <a:bodyPr wrap="square" rtlCol="0">
            <a:spAutoFit/>
          </a:bodyPr>
          <a:lstStyle/>
          <a:p>
            <a:r>
              <a:rPr lang="fr-FR" sz="1400" b="1" dirty="0">
                <a:solidFill>
                  <a:schemeClr val="bg1"/>
                </a:solidFill>
              </a:rPr>
              <a:t>Dessin opérationnel</a:t>
            </a:r>
          </a:p>
        </p:txBody>
      </p:sp>
      <p:cxnSp>
        <p:nvCxnSpPr>
          <p:cNvPr id="12" name="Connecteur droit 11">
            <a:extLst>
              <a:ext uri="{FF2B5EF4-FFF2-40B4-BE49-F238E27FC236}">
                <a16:creationId xmlns:a16="http://schemas.microsoft.com/office/drawing/2014/main" id="{6F7281EC-9B66-4249-80F0-4085106EB7E6}"/>
              </a:ext>
            </a:extLst>
          </p:cNvPr>
          <p:cNvCxnSpPr>
            <a:cxnSpLocks/>
          </p:cNvCxnSpPr>
          <p:nvPr/>
        </p:nvCxnSpPr>
        <p:spPr>
          <a:xfrm>
            <a:off x="3049662" y="200552"/>
            <a:ext cx="3308" cy="2562109"/>
          </a:xfrm>
          <a:prstGeom prst="line">
            <a:avLst/>
          </a:prstGeom>
        </p:spPr>
        <p:style>
          <a:lnRef idx="1">
            <a:schemeClr val="dk1"/>
          </a:lnRef>
          <a:fillRef idx="0">
            <a:schemeClr val="dk1"/>
          </a:fillRef>
          <a:effectRef idx="0">
            <a:schemeClr val="dk1"/>
          </a:effectRef>
          <a:fontRef idx="minor">
            <a:schemeClr val="tx1"/>
          </a:fontRef>
        </p:style>
      </p:cxnSp>
      <p:sp>
        <p:nvSpPr>
          <p:cNvPr id="14" name="ZoneTexte 13">
            <a:extLst>
              <a:ext uri="{FF2B5EF4-FFF2-40B4-BE49-F238E27FC236}">
                <a16:creationId xmlns:a16="http://schemas.microsoft.com/office/drawing/2014/main" id="{E5DAC2D7-B773-4A61-BFFA-587748A5D1F4}"/>
              </a:ext>
            </a:extLst>
          </p:cNvPr>
          <p:cNvSpPr txBox="1"/>
          <p:nvPr/>
        </p:nvSpPr>
        <p:spPr>
          <a:xfrm>
            <a:off x="304805" y="2762661"/>
            <a:ext cx="3275006" cy="1169551"/>
          </a:xfrm>
          <a:prstGeom prst="rect">
            <a:avLst/>
          </a:prstGeom>
          <a:solidFill>
            <a:srgbClr val="FFCC00"/>
          </a:solidFill>
        </p:spPr>
        <p:txBody>
          <a:bodyPr wrap="square" rtlCol="0">
            <a:spAutoFit/>
          </a:bodyPr>
          <a:lstStyle/>
          <a:p>
            <a:r>
              <a:rPr lang="fr-FR" sz="1400" u="sng" dirty="0"/>
              <a:t>PER</a:t>
            </a:r>
            <a:endParaRPr lang="fr-FR" sz="1400" dirty="0"/>
          </a:p>
          <a:p>
            <a:pPr marL="171450" indent="-171450" algn="just">
              <a:buFont typeface="Arial" panose="020B0604020202020204" pitchFamily="34" charset="0"/>
              <a:buChar char="•"/>
            </a:pPr>
            <a:r>
              <a:rPr lang="fr-FR" sz="1400" dirty="0"/>
              <a:t>Modéliser les bâtiments complexes en SITAC 3 D vierge,</a:t>
            </a:r>
          </a:p>
          <a:p>
            <a:pPr marL="171450" indent="-171450" algn="just">
              <a:buFont typeface="Arial" panose="020B0604020202020204" pitchFamily="34" charset="0"/>
              <a:buChar char="•"/>
            </a:pPr>
            <a:r>
              <a:rPr lang="fr-FR" sz="1400" dirty="0"/>
              <a:t>Préparer aux exercices</a:t>
            </a:r>
          </a:p>
          <a:p>
            <a:pPr marL="171450" indent="-171450" algn="just">
              <a:buFont typeface="Arial" panose="020B0604020202020204" pitchFamily="34" charset="0"/>
              <a:buChar char="•"/>
            </a:pPr>
            <a:r>
              <a:rPr lang="fr-FR" sz="1400" dirty="0"/>
              <a:t>Informer les exploitants</a:t>
            </a:r>
          </a:p>
        </p:txBody>
      </p:sp>
      <p:sp>
        <p:nvSpPr>
          <p:cNvPr id="2" name="Rectangle 1">
            <a:extLst>
              <a:ext uri="{FF2B5EF4-FFF2-40B4-BE49-F238E27FC236}">
                <a16:creationId xmlns:a16="http://schemas.microsoft.com/office/drawing/2014/main" id="{5526C73E-6ED0-4DCA-9898-A9FAF4608AD4}"/>
              </a:ext>
            </a:extLst>
          </p:cNvPr>
          <p:cNvSpPr/>
          <p:nvPr/>
        </p:nvSpPr>
        <p:spPr>
          <a:xfrm>
            <a:off x="438989" y="129529"/>
            <a:ext cx="2610673" cy="2462213"/>
          </a:xfrm>
          <a:prstGeom prst="rect">
            <a:avLst/>
          </a:prstGeom>
          <a:solidFill>
            <a:schemeClr val="bg1"/>
          </a:solidFill>
        </p:spPr>
        <p:txBody>
          <a:bodyPr wrap="square">
            <a:spAutoFit/>
          </a:bodyPr>
          <a:lstStyle/>
          <a:p>
            <a:pPr indent="449580"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Cette acculturation de la prévention par la volumétrie des bâtiments va permettre également une meilleure compréhension des </a:t>
            </a:r>
            <a:r>
              <a:rPr lang="fr-FR" sz="1400" b="1" dirty="0">
                <a:latin typeface="Calibri" panose="020F0502020204030204" pitchFamily="34" charset="0"/>
                <a:ea typeface="Calibri" panose="020F0502020204030204" pitchFamily="34" charset="0"/>
                <a:cs typeface="Times New Roman" panose="02020603050405020304" pitchFamily="18" charset="0"/>
              </a:rPr>
              <a:t>Plans Etablissements Répertoriés</a:t>
            </a:r>
            <a:r>
              <a:rPr lang="fr-FR" sz="1400" dirty="0">
                <a:latin typeface="Calibri" panose="020F0502020204030204" pitchFamily="34" charset="0"/>
                <a:ea typeface="Calibri" panose="020F0502020204030204" pitchFamily="34" charset="0"/>
                <a:cs typeface="Times New Roman" panose="02020603050405020304" pitchFamily="18" charset="0"/>
              </a:rPr>
              <a:t>. Ainsi les bâtiments réputés les plus complexes sont modélisés et utilisable dans le cadre d’une SITAC, lors d’intervention, d’exercice ou de formation</a:t>
            </a:r>
            <a:endParaRPr lang="fr-FR" sz="1400"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6E63BCD0-2A2F-4AA2-8FCA-EF7013CA51BD}"/>
              </a:ext>
            </a:extLst>
          </p:cNvPr>
          <p:cNvSpPr/>
          <p:nvPr/>
        </p:nvSpPr>
        <p:spPr>
          <a:xfrm>
            <a:off x="242182" y="4103131"/>
            <a:ext cx="3097365" cy="2257912"/>
          </a:xfrm>
          <a:prstGeom prst="rect">
            <a:avLst/>
          </a:prstGeom>
        </p:spPr>
        <p:txBody>
          <a:bodyPr wrap="square">
            <a:spAutoFit/>
          </a:bodyPr>
          <a:lstStyle/>
          <a:p>
            <a:pPr algn="just">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La volumétrie bâtimentaire et sa transparence est une réelle plus-value chez les sapeurs-pompiers lors de sinistre mais aussi pour les services concourants. Pour répondre à ce besoin, le SDIS49 a créé un binôme dépendant de la section préparation opérationnelle constitué d’un officier et d’une dessinatrice formée à la 3D numérique.</a:t>
            </a:r>
            <a:endParaRPr lang="fr-FR" sz="1400" dirty="0">
              <a:latin typeface="Calibri" panose="020F0502020204030204" pitchFamily="34" charset="0"/>
              <a:ea typeface="Calibri" panose="020F0502020204030204" pitchFamily="34" charset="0"/>
            </a:endParaRPr>
          </a:p>
        </p:txBody>
      </p:sp>
      <p:sp>
        <p:nvSpPr>
          <p:cNvPr id="15" name="ZoneTexte 14">
            <a:extLst>
              <a:ext uri="{FF2B5EF4-FFF2-40B4-BE49-F238E27FC236}">
                <a16:creationId xmlns:a16="http://schemas.microsoft.com/office/drawing/2014/main" id="{D83850EE-7F82-4ADF-B854-600AB278968D}"/>
              </a:ext>
            </a:extLst>
          </p:cNvPr>
          <p:cNvSpPr txBox="1"/>
          <p:nvPr/>
        </p:nvSpPr>
        <p:spPr>
          <a:xfrm>
            <a:off x="3927022" y="4109931"/>
            <a:ext cx="2819998" cy="1600438"/>
          </a:xfrm>
          <a:prstGeom prst="rect">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fr-FR" sz="1400" b="1" u="sng" dirty="0"/>
              <a:t>Bénéfice pour les chefs d’agrès et COS</a:t>
            </a:r>
          </a:p>
          <a:p>
            <a:pPr marL="285750" indent="-285750">
              <a:buFont typeface="Arial" panose="020B0604020202020204" pitchFamily="34" charset="0"/>
              <a:buChar char="•"/>
            </a:pPr>
            <a:r>
              <a:rPr lang="fr-FR" sz="1400" dirty="0"/>
              <a:t>Augmenter  l’analyse bâtimentaire </a:t>
            </a:r>
          </a:p>
          <a:p>
            <a:pPr marL="285750" indent="-285750">
              <a:buFont typeface="Arial" panose="020B0604020202020204" pitchFamily="34" charset="0"/>
              <a:buChar char="•"/>
            </a:pPr>
            <a:r>
              <a:rPr lang="fr-FR" sz="1400" dirty="0"/>
              <a:t>Développer l’intelligence  cognitive sur La visualisation en 3D d’un sinistre.</a:t>
            </a:r>
          </a:p>
        </p:txBody>
      </p:sp>
      <p:pic>
        <p:nvPicPr>
          <p:cNvPr id="18" name="Image 17">
            <a:extLst>
              <a:ext uri="{FF2B5EF4-FFF2-40B4-BE49-F238E27FC236}">
                <a16:creationId xmlns:a16="http://schemas.microsoft.com/office/drawing/2014/main" id="{34AAC10A-6808-41E5-AF7D-41E0A14B52F8}"/>
              </a:ext>
            </a:extLst>
          </p:cNvPr>
          <p:cNvPicPr>
            <a:picLocks noChangeAspect="1"/>
          </p:cNvPicPr>
          <p:nvPr/>
        </p:nvPicPr>
        <p:blipFill rotWithShape="1">
          <a:blip r:embed="rId3"/>
          <a:srcRect r="29428"/>
          <a:stretch/>
        </p:blipFill>
        <p:spPr>
          <a:xfrm>
            <a:off x="3614130" y="6572907"/>
            <a:ext cx="3445781" cy="836333"/>
          </a:xfrm>
          <a:prstGeom prst="rect">
            <a:avLst/>
          </a:prstGeom>
        </p:spPr>
      </p:pic>
      <p:pic>
        <p:nvPicPr>
          <p:cNvPr id="19" name="Image 18">
            <a:extLst>
              <a:ext uri="{FF2B5EF4-FFF2-40B4-BE49-F238E27FC236}">
                <a16:creationId xmlns:a16="http://schemas.microsoft.com/office/drawing/2014/main" id="{E4E1E611-5C80-46D9-B6FC-ADE7E50E3B2D}"/>
              </a:ext>
            </a:extLst>
          </p:cNvPr>
          <p:cNvPicPr>
            <a:picLocks noChangeAspect="1"/>
          </p:cNvPicPr>
          <p:nvPr/>
        </p:nvPicPr>
        <p:blipFill>
          <a:blip r:embed="rId4"/>
          <a:stretch>
            <a:fillRect/>
          </a:stretch>
        </p:blipFill>
        <p:spPr>
          <a:xfrm>
            <a:off x="5844734" y="6250671"/>
            <a:ext cx="902286" cy="841321"/>
          </a:xfrm>
          <a:prstGeom prst="rect">
            <a:avLst/>
          </a:prstGeom>
        </p:spPr>
      </p:pic>
      <p:cxnSp>
        <p:nvCxnSpPr>
          <p:cNvPr id="22" name="Connecteur droit 21">
            <a:extLst>
              <a:ext uri="{FF2B5EF4-FFF2-40B4-BE49-F238E27FC236}">
                <a16:creationId xmlns:a16="http://schemas.microsoft.com/office/drawing/2014/main" id="{974C6959-D222-44DF-A9D3-E5F18FC8A965}"/>
              </a:ext>
            </a:extLst>
          </p:cNvPr>
          <p:cNvCxnSpPr>
            <a:cxnSpLocks/>
          </p:cNvCxnSpPr>
          <p:nvPr/>
        </p:nvCxnSpPr>
        <p:spPr>
          <a:xfrm>
            <a:off x="3631630" y="3807694"/>
            <a:ext cx="3308" cy="256210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49739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394</Words>
  <Application>Microsoft Office PowerPoint</Application>
  <PresentationFormat>Format A4 (210 x 297 mm)</PresentationFormat>
  <Paragraphs>44</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Times New Roman</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COCONNIER Sébastien</dc:creator>
  <cp:lastModifiedBy>GAUTIER Anaïs</cp:lastModifiedBy>
  <cp:revision>7</cp:revision>
  <cp:lastPrinted>2021-11-22T14:51:35Z</cp:lastPrinted>
  <dcterms:created xsi:type="dcterms:W3CDTF">2021-04-30T13:30:23Z</dcterms:created>
  <dcterms:modified xsi:type="dcterms:W3CDTF">2021-11-22T14:54:06Z</dcterms:modified>
</cp:coreProperties>
</file>